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74" r:id="rId1"/>
  </p:sldMasterIdLst>
  <p:notesMasterIdLst>
    <p:notesMasterId r:id="rId13"/>
  </p:notesMasterIdLst>
  <p:sldIdLst>
    <p:sldId id="256" r:id="rId2"/>
    <p:sldId id="269" r:id="rId3"/>
    <p:sldId id="296" r:id="rId4"/>
    <p:sldId id="396" r:id="rId5"/>
    <p:sldId id="395" r:id="rId6"/>
    <p:sldId id="355" r:id="rId7"/>
    <p:sldId id="350" r:id="rId8"/>
    <p:sldId id="361" r:id="rId9"/>
    <p:sldId id="392" r:id="rId10"/>
    <p:sldId id="27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99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89775" autoAdjust="0"/>
  </p:normalViewPr>
  <p:slideViewPr>
    <p:cSldViewPr>
      <p:cViewPr varScale="1">
        <p:scale>
          <a:sx n="129" d="100"/>
          <a:sy n="129" d="100"/>
        </p:scale>
        <p:origin x="-2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8348-8BBD-40CC-ACD4-38785057F3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7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95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4535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26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65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47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7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27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01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E513-2739-4749-BE7C-2B77D825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7007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22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1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7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3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9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4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94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175" r:id="rId1"/>
    <p:sldLayoutId id="2147485176" r:id="rId2"/>
    <p:sldLayoutId id="2147485177" r:id="rId3"/>
    <p:sldLayoutId id="2147485178" r:id="rId4"/>
    <p:sldLayoutId id="2147485179" r:id="rId5"/>
    <p:sldLayoutId id="2147485180" r:id="rId6"/>
    <p:sldLayoutId id="2147485181" r:id="rId7"/>
    <p:sldLayoutId id="2147485182" r:id="rId8"/>
    <p:sldLayoutId id="2147485183" r:id="rId9"/>
    <p:sldLayoutId id="2147485184" r:id="rId10"/>
    <p:sldLayoutId id="2147485185" r:id="rId11"/>
    <p:sldLayoutId id="2147485186" r:id="rId12"/>
    <p:sldLayoutId id="2147485187" r:id="rId13"/>
    <p:sldLayoutId id="2147485188" r:id="rId14"/>
    <p:sldLayoutId id="2147485189" r:id="rId15"/>
    <p:sldLayoutId id="2147485190" r:id="rId16"/>
    <p:sldLayoutId id="2147485191" r:id="rId17"/>
    <p:sldLayoutId id="2147485192" r:id="rId18"/>
    <p:sldLayoutId id="2147485194" r:id="rId19"/>
    <p:sldLayoutId id="2147485195" r:id="rId20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305800" cy="9003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Coptic Lesson 21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Suffix Pronouns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4343400"/>
            <a:ext cx="60198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 err="1">
                <a:latin typeface="CS Avva Shenouda" pitchFamily="34" charset="0"/>
              </a:rPr>
              <a:t>O</a:t>
            </a:r>
            <a:r>
              <a:rPr lang="en-US" sz="4800" cap="none" dirty="0" err="1">
                <a:latin typeface="CS Avva Shenouda" pitchFamily="34" charset="0"/>
              </a:rPr>
              <a:t>ujai</a:t>
            </a:r>
            <a:r>
              <a:rPr lang="en-US" sz="4800" dirty="0">
                <a:latin typeface="CS Avva Shenouda" pitchFamily="34" charset="0"/>
              </a:rPr>
              <a:t> </a:t>
            </a:r>
            <a:r>
              <a:rPr lang="en-US" sz="4800" cap="none" dirty="0" err="1">
                <a:latin typeface="CS Avva Shenouda" pitchFamily="34" charset="0"/>
              </a:rPr>
              <a:t>qen</a:t>
            </a:r>
            <a:r>
              <a:rPr lang="en-US" sz="4800" dirty="0">
                <a:latin typeface="CS Avva Shenouda" pitchFamily="34" charset="0"/>
              </a:rPr>
              <a:t> `P</a:t>
            </a:r>
            <a:r>
              <a:rPr lang="en-US" sz="4800" cap="none" dirty="0">
                <a:latin typeface="CS Avva Shenouda" pitchFamily="34" charset="0"/>
              </a:rPr>
              <a:t>[</a:t>
            </a:r>
            <a:r>
              <a:rPr lang="en-US" sz="4800" cap="none" dirty="0" err="1">
                <a:latin typeface="CS Avva Shenouda" pitchFamily="34" charset="0"/>
              </a:rPr>
              <a:t>oic</a:t>
            </a:r>
            <a:endParaRPr lang="en-US" sz="4800" cap="none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981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Review 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72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Christ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CS Avva Shenouda" panose="020B7200000000000000" pitchFamily="34" charset="0"/>
              </a:rPr>
              <a:t>`</a:t>
            </a:r>
            <a:r>
              <a:rPr lang="en-US" sz="2800" dirty="0" err="1">
                <a:latin typeface="CS Avva Shenouda" panose="020B7200000000000000" pitchFamily="34" charset="0"/>
              </a:rPr>
              <a:t>sbe-sasf</a:t>
            </a:r>
            <a:endParaRPr 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77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>
                <a:latin typeface="CS Avva Shenouda" panose="020B7200000000000000" pitchFamily="34" charset="0"/>
              </a:rPr>
              <a:t>=o=z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 err="1">
                <a:latin typeface="CS Avva Shenouda" panose="020B7200000000000000" pitchFamily="34" charset="0"/>
              </a:rPr>
              <a:t>tebi-'it</a:t>
            </a:r>
            <a:endParaRPr 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59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latin typeface="CS Avva Shenouda" panose="020B7200000000000000" pitchFamily="34" charset="0"/>
              </a:rPr>
              <a:t>=n=;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Savior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dirty="0">
                <a:latin typeface="CS Avva Shenouda" pitchFamily="34" charset="0"/>
              </a:rPr>
              <a:t>`</a:t>
            </a:r>
            <a:r>
              <a:rPr lang="en-US" sz="2800" dirty="0" err="1">
                <a:latin typeface="CS Avva Shenouda" pitchFamily="34" charset="0"/>
              </a:rPr>
              <a:t>pneuma</a:t>
            </a:r>
            <a:endParaRPr lang="en-US" alt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Spirit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4000" dirty="0">
                <a:latin typeface="CS Avva Shenouda" panose="020B7200000000000000" pitchFamily="34" charset="0"/>
              </a:rPr>
              <a:t>=</a:t>
            </a:r>
            <a:r>
              <a:rPr lang="en-US" sz="4000" dirty="0">
                <a:latin typeface="CS Avva Shenouda" pitchFamily="34" charset="0"/>
              </a:rPr>
              <a:t>=p=n=a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800" dirty="0">
                <a:latin typeface="CS Avva Shenouda" panose="020B7200000000000000" pitchFamily="34" charset="0"/>
              </a:rPr>
              <a:t>pen[</a:t>
            </a:r>
            <a:r>
              <a:rPr lang="en-US" altLang="en-US" sz="2800" dirty="0" err="1">
                <a:latin typeface="CS Avva Shenouda" panose="020B7200000000000000" pitchFamily="34" charset="0"/>
              </a:rPr>
              <a:t>oic</a:t>
            </a:r>
            <a:endParaRPr lang="en-US" alt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Our Lord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000" dirty="0">
                <a:latin typeface="CS Avva Shenouda" pitchFamily="34" charset="0"/>
              </a:rPr>
              <a:t>Pen¡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000" dirty="0">
                <a:latin typeface="CS Avva Shenouda" pitchFamily="34" charset="0"/>
              </a:rPr>
              <a:t>=c=w=r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000" dirty="0">
                <a:latin typeface="CS Avva Shenouda" pitchFamily="34" charset="0"/>
              </a:rPr>
              <a:t>P=,=c</a:t>
            </a: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>
                <a:latin typeface="CS Avva Shenouda" panose="020B7200000000000000" pitchFamily="34" charset="0"/>
              </a:rPr>
              <a:t>=o=b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Clr>
                <a:schemeClr val="tx2"/>
              </a:buClr>
              <a:buSzPct val="70000"/>
            </a:pPr>
            <a:r>
              <a:rPr lang="en-US" sz="2800" dirty="0" err="1">
                <a:latin typeface="CS Avva Shenouda" pitchFamily="34" charset="0"/>
              </a:rPr>
              <a:t>cwtyr</a:t>
            </a:r>
            <a:endParaRPr 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800" dirty="0" err="1">
                <a:latin typeface="CS Avva Shenouda" panose="020B7200000000000000" pitchFamily="34" charset="0"/>
              </a:rPr>
              <a:t>Pi`,rictoc</a:t>
            </a:r>
            <a:endParaRPr lang="en-US" alt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CS Avva Shenouda" panose="020B7200000000000000" pitchFamily="34" charset="0"/>
              </a:rPr>
              <a:t>`</a:t>
            </a:r>
            <a:r>
              <a:rPr lang="en-US" sz="2800" dirty="0" err="1">
                <a:latin typeface="CS Avva Shenouda" panose="020B7200000000000000" pitchFamily="34" charset="0"/>
              </a:rPr>
              <a:t>sbe-`cnau</a:t>
            </a:r>
            <a:endParaRPr 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pic>
        <p:nvPicPr>
          <p:cNvPr id="48" name="Picture 5" descr="cop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070">
            <a:off x="6934412" y="429927"/>
            <a:ext cx="2068867" cy="111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4000">
                <a:latin typeface="Times New Roman" pitchFamily="18" charset="0"/>
              </a:rPr>
              <a:t>Rule for the Theeta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: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32451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: ;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3276600" y="1219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3276600" y="2362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3962400" y="2438400"/>
            <a:ext cx="274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 </a:t>
            </a: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t&gt; s&gt; c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533400" y="32766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685800" y="4038600"/>
            <a:ext cx="12954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c;oi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/>
            </a:r>
            <a:b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</a:b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(smell)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2590800" y="3962400"/>
            <a:ext cx="14478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;wm</a:t>
            </a:r>
            <a:b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</a:b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(lock)</a:t>
            </a:r>
          </a:p>
        </p:txBody>
      </p:sp>
      <p:sp>
        <p:nvSpPr>
          <p:cNvPr id="232460" name="Text Box 12"/>
          <p:cNvSpPr txBox="1">
            <a:spLocks noChangeArrowheads="1"/>
          </p:cNvSpPr>
          <p:nvPr/>
        </p:nvSpPr>
        <p:spPr bwMode="auto">
          <a:xfrm>
            <a:off x="4419600" y="3962400"/>
            <a:ext cx="17526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`;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myi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/>
            </a:r>
            <a:b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</a:b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(righteous)</a:t>
            </a:r>
          </a:p>
        </p:txBody>
      </p:sp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6858000" y="4038600"/>
            <a:ext cx="14478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`s;eh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(hot)</a:t>
            </a:r>
          </a:p>
        </p:txBody>
      </p:sp>
      <p:sp>
        <p:nvSpPr>
          <p:cNvPr id="232462" name="Text Box 14"/>
          <p:cNvSpPr txBox="1">
            <a:spLocks noChangeArrowheads="1"/>
          </p:cNvSpPr>
          <p:nvPr/>
        </p:nvSpPr>
        <p:spPr bwMode="auto">
          <a:xfrm>
            <a:off x="2209800" y="5334000"/>
            <a:ext cx="17526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;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ai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/>
            </a:r>
            <a:b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</a:b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(this)</a:t>
            </a:r>
          </a:p>
        </p:txBody>
      </p:sp>
      <p:sp>
        <p:nvSpPr>
          <p:cNvPr id="232463" name="Text Box 15"/>
          <p:cNvSpPr txBox="1">
            <a:spLocks noChangeArrowheads="1"/>
          </p:cNvSpPr>
          <p:nvPr/>
        </p:nvSpPr>
        <p:spPr bwMode="auto">
          <a:xfrm>
            <a:off x="4114800" y="5334000"/>
            <a:ext cx="22860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`s;orter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(disturbed)</a:t>
            </a:r>
          </a:p>
        </p:txBody>
      </p:sp>
      <p:sp>
        <p:nvSpPr>
          <p:cNvPr id="232464" name="Line 16"/>
          <p:cNvSpPr>
            <a:spLocks noChangeShapeType="1"/>
          </p:cNvSpPr>
          <p:nvPr/>
        </p:nvSpPr>
        <p:spPr bwMode="auto">
          <a:xfrm>
            <a:off x="1981200" y="2209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65" name="Freeform 17"/>
          <p:cNvSpPr>
            <a:spLocks/>
          </p:cNvSpPr>
          <p:nvPr/>
        </p:nvSpPr>
        <p:spPr bwMode="auto">
          <a:xfrm>
            <a:off x="1981200" y="1676400"/>
            <a:ext cx="1371600" cy="542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38600" y="1295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90000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Otherwise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3" grpId="0"/>
      <p:bldP spid="232454" grpId="0"/>
      <p:bldP spid="232456" grpId="0"/>
      <p:bldP spid="232457" grpId="0"/>
      <p:bldP spid="232462" grpId="0"/>
      <p:bldP spid="23246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36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0000"/>
                </a:solidFill>
              </a:rPr>
              <a:t>Vocabulary List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800600" y="3505200"/>
            <a:ext cx="3352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go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295400" y="3505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se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4800600" y="2590355"/>
            <a:ext cx="28194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love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371600" y="2667000"/>
            <a:ext cx="2667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menre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anose="020B7200000000000000" pitchFamily="34" charset="0"/>
            </a:endParaRP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4800600" y="1752155"/>
            <a:ext cx="3124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and, with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600200" y="18288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nem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anose="020B7200000000000000" pitchFamily="34" charset="0"/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4800600" y="913955"/>
            <a:ext cx="28194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to, for, toward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600200" y="9906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`e</a:t>
            </a:r>
          </a:p>
        </p:txBody>
      </p:sp>
      <p:sp>
        <p:nvSpPr>
          <p:cNvPr id="249879" name="Rectangle 23"/>
          <p:cNvSpPr>
            <a:spLocks noChangeArrowheads="1"/>
          </p:cNvSpPr>
          <p:nvPr/>
        </p:nvSpPr>
        <p:spPr bwMode="auto">
          <a:xfrm>
            <a:off x="4800600" y="4190555"/>
            <a:ext cx="24384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belong to</a:t>
            </a:r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1371600" y="42672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`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nta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-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295400" y="51054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`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nte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anose="020B7200000000000000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800600" y="4952555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</a:t>
            </a: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447800" y="59436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`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hna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//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4800600" y="5943155"/>
            <a:ext cx="2743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will, to desire</a:t>
            </a:r>
          </a:p>
        </p:txBody>
      </p:sp>
    </p:spTree>
    <p:extLst>
      <p:ext uri="{BB962C8B-B14F-4D97-AF65-F5344CB8AC3E}">
        <p14:creationId xmlns:p14="http://schemas.microsoft.com/office/powerpoint/2010/main" val="3449255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/>
      <p:bldP spid="249862" grpId="0"/>
      <p:bldP spid="249863" grpId="0"/>
      <p:bldP spid="249864" grpId="0"/>
      <p:bldP spid="249865" grpId="0"/>
      <p:bldP spid="249866" grpId="0"/>
      <p:bldP spid="249867" grpId="0"/>
      <p:bldP spid="249879" grpId="0"/>
      <p:bldP spid="249880" grpId="0"/>
      <p:bldP spid="28" grpId="0"/>
      <p:bldP spid="29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533400"/>
            <a:ext cx="6577928" cy="727055"/>
          </a:xfrm>
        </p:spPr>
        <p:txBody>
          <a:bodyPr>
            <a:normAutofit/>
          </a:bodyPr>
          <a:lstStyle/>
          <a:p>
            <a:r>
              <a:rPr lang="en-US" sz="3200" b="1" dirty="0"/>
              <a:t>Beginner Vocabulary Review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915400" cy="5257800"/>
          </a:xfrm>
        </p:spPr>
        <p:txBody>
          <a:bodyPr>
            <a:noAutofit/>
          </a:bodyPr>
          <a:lstStyle/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romi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kahi</a:t>
            </a:r>
            <a:r>
              <a:rPr lang="en-US" sz="2800" dirty="0">
                <a:latin typeface="CS Avva Shenouda" pitchFamily="34" charset="0"/>
              </a:rPr>
              <a:t>	`</a:t>
            </a:r>
            <a:r>
              <a:rPr lang="en-US" sz="2800" dirty="0" err="1">
                <a:latin typeface="CS Avva Shenouda" pitchFamily="34" charset="0"/>
              </a:rPr>
              <a:t>Vnou</a:t>
            </a:r>
            <a:r>
              <a:rPr lang="en-US" sz="2800" dirty="0">
                <a:latin typeface="CS Avva Shenouda" pitchFamily="34" charset="0"/>
              </a:rPr>
              <a:t>]	`</a:t>
            </a:r>
            <a:r>
              <a:rPr lang="en-US" sz="2800" dirty="0" err="1">
                <a:latin typeface="CS Avva Shenouda" pitchFamily="34" charset="0"/>
              </a:rPr>
              <a:t>alou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ioh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ry</a:t>
            </a:r>
            <a:r>
              <a:rPr lang="en-US" sz="2800" dirty="0">
                <a:latin typeface="CS Avva Shenouda" pitchFamily="34" charset="0"/>
              </a:rPr>
              <a:t>	con	</a:t>
            </a:r>
            <a:r>
              <a:rPr lang="en-US" sz="2800" dirty="0" err="1">
                <a:latin typeface="CS Avva Shenouda" pitchFamily="34" charset="0"/>
              </a:rPr>
              <a:t>syri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iwt</a:t>
            </a:r>
            <a:r>
              <a:rPr lang="en-US" sz="2800" dirty="0">
                <a:latin typeface="CS Avva Shenouda" pitchFamily="34" charset="0"/>
              </a:rPr>
              <a:t>	bal</a:t>
            </a: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yi</a:t>
            </a:r>
            <a:r>
              <a:rPr lang="en-US" sz="2800" dirty="0">
                <a:latin typeface="CS Avva Shenouda" pitchFamily="34" charset="0"/>
              </a:rPr>
              <a:t>	ran	</a:t>
            </a:r>
            <a:r>
              <a:rPr lang="en-US" sz="2800" dirty="0" err="1">
                <a:latin typeface="CS Avva Shenouda" pitchFamily="34" charset="0"/>
              </a:rPr>
              <a:t>ro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ouro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nyb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>
                <a:latin typeface="CS Avva Shenouda" pitchFamily="34" charset="0"/>
              </a:rPr>
              <a:t>`</a:t>
            </a:r>
            <a:r>
              <a:rPr lang="en-US" sz="2800" dirty="0" err="1">
                <a:latin typeface="CS Avva Shenouda" pitchFamily="34" charset="0"/>
              </a:rPr>
              <a:t>chimi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vorsi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seri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ourw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ri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cwni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ajp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ve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sau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soury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mau</a:t>
            </a:r>
            <a:r>
              <a:rPr lang="en-US" sz="2800" dirty="0">
                <a:latin typeface="CS Avva Shenouda" pitchFamily="34" charset="0"/>
              </a:rPr>
              <a:t>	]`</a:t>
            </a:r>
            <a:r>
              <a:rPr lang="en-US" sz="2800" dirty="0" err="1">
                <a:latin typeface="CS Avva Shenouda" pitchFamily="34" charset="0"/>
              </a:rPr>
              <a:t>alou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jij</a:t>
            </a:r>
            <a:r>
              <a:rPr lang="en-US" sz="2800" dirty="0">
                <a:latin typeface="CS Avva Shenouda" pitchFamily="34" charset="0"/>
              </a:rPr>
              <a:t>	`;</a:t>
            </a:r>
            <a:r>
              <a:rPr lang="en-US" sz="2800" dirty="0" err="1">
                <a:latin typeface="CS Avva Shenouda" pitchFamily="34" charset="0"/>
              </a:rPr>
              <a:t>nyb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hiomi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nicwni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nirwmi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niran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nimau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ni`alou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jom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niourw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nibal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nisau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ninyb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niseri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totc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io</a:t>
            </a:r>
            <a:r>
              <a:rPr lang="en-US" sz="2800" dirty="0">
                <a:latin typeface="CS Avva Shenouda" pitchFamily="34" charset="0"/>
              </a:rPr>
              <a:t>]	</a:t>
            </a:r>
            <a:r>
              <a:rPr lang="en-US" sz="2800" dirty="0" err="1">
                <a:latin typeface="CS Avva Shenouda" pitchFamily="34" charset="0"/>
              </a:rPr>
              <a:t>ourwou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vyou`i</a:t>
            </a:r>
            <a:endParaRPr lang="en-US" sz="2800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/>
      <p:bldP spid="133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Suffix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2286000" cy="51816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- </a:t>
            </a:r>
            <a:r>
              <a:rPr lang="en-US" sz="3200" b="1" dirty="0" err="1">
                <a:solidFill>
                  <a:srgbClr val="FFFF00"/>
                </a:solidFill>
                <a:latin typeface="CS Avva Shenouda" pitchFamily="34" charset="0"/>
              </a:rPr>
              <a:t>i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 </a:t>
            </a:r>
            <a:r>
              <a:rPr lang="en-US" sz="3200" b="1" dirty="0">
                <a:latin typeface="CS Avva Shenouda" pitchFamily="34" charset="0"/>
              </a:rPr>
              <a:t>&gt;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 -t</a:t>
            </a:r>
          </a:p>
          <a:p>
            <a:pPr marL="0" indent="0">
              <a:buNone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- k</a:t>
            </a:r>
            <a:r>
              <a:rPr lang="en-US" sz="3200" b="1" dirty="0">
                <a:latin typeface="CS Avva Shenouda" pitchFamily="34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- e</a:t>
            </a:r>
          </a:p>
          <a:p>
            <a:pPr marL="0" indent="0">
              <a:buNone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- f</a:t>
            </a:r>
            <a:endParaRPr lang="en-US" sz="3200" dirty="0">
              <a:solidFill>
                <a:srgbClr val="FFFF00"/>
              </a:solidFill>
              <a:latin typeface="CS Avva Shenouda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- c</a:t>
            </a:r>
            <a:endParaRPr lang="en-US" sz="3200" dirty="0">
              <a:solidFill>
                <a:srgbClr val="FFFF00"/>
              </a:solidFill>
              <a:latin typeface="CS Avva Shenouda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- n</a:t>
            </a:r>
            <a:endParaRPr lang="en-US" sz="3200" dirty="0">
              <a:solidFill>
                <a:srgbClr val="FFFF00"/>
              </a:solidFill>
              <a:latin typeface="CS Avva Shenouda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- ten</a:t>
            </a:r>
            <a:endParaRPr lang="en-US" sz="3200" dirty="0">
              <a:solidFill>
                <a:srgbClr val="FFFF00"/>
              </a:solidFill>
              <a:latin typeface="CS Avva Shenouda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S Avva Shenouda" pitchFamily="34" charset="0"/>
              </a:rPr>
              <a:t>- </a:t>
            </a:r>
            <a:r>
              <a:rPr lang="en-US" sz="3200" b="1" dirty="0" err="1">
                <a:solidFill>
                  <a:srgbClr val="FFFF00"/>
                </a:solidFill>
                <a:latin typeface="CS Avva Shenouda" pitchFamily="34" charset="0"/>
              </a:rPr>
              <a:t>ou</a:t>
            </a:r>
            <a:endParaRPr lang="en-US" sz="3200" dirty="0">
              <a:solidFill>
                <a:srgbClr val="FFFF00"/>
              </a:solidFill>
              <a:latin typeface="CS Avva Shenouda" pitchFamily="34" charset="0"/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295400"/>
            <a:ext cx="2933700" cy="5019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100"/>
              </a:spcAft>
              <a:buClr>
                <a:schemeClr val="tx1"/>
              </a:buClr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me</a:t>
            </a:r>
          </a:p>
          <a:p>
            <a:pPr algn="l">
              <a:spcAft>
                <a:spcPts val="1100"/>
              </a:spcAft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+mn-lt"/>
              </a:rPr>
              <a:t>you 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(masculine)</a:t>
            </a:r>
          </a:p>
          <a:p>
            <a:pPr algn="l">
              <a:spcAft>
                <a:spcPts val="1100"/>
              </a:spcAft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+mn-lt"/>
              </a:rPr>
              <a:t>you 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(feminine)</a:t>
            </a:r>
          </a:p>
          <a:p>
            <a:pPr algn="l">
              <a:spcAft>
                <a:spcPts val="1100"/>
              </a:spcAft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him</a:t>
            </a:r>
          </a:p>
          <a:p>
            <a:pPr algn="l">
              <a:spcAft>
                <a:spcPts val="1100"/>
              </a:spcAft>
              <a:buClr>
                <a:schemeClr val="tx1"/>
              </a:buClr>
              <a:buFont typeface="Franklin Gothic Book" pitchFamily="34" charset="0"/>
              <a:buChar char="="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her</a:t>
            </a:r>
          </a:p>
          <a:p>
            <a:pPr marL="344488" indent="-344488" algn="l">
              <a:spcAft>
                <a:spcPts val="1100"/>
              </a:spcAft>
              <a:buFont typeface="Franklin Gothic Book" pitchFamily="34" charset="0"/>
              <a:buChar char="="/>
            </a:pPr>
            <a:r>
              <a:rPr lang="en-US" sz="3200" dirty="0">
                <a:solidFill>
                  <a:srgbClr val="FFFF00"/>
                </a:solidFill>
                <a:latin typeface="+mn-lt"/>
              </a:rPr>
              <a:t>us</a:t>
            </a:r>
          </a:p>
          <a:p>
            <a:pPr marL="344488" indent="-344488" algn="l">
              <a:spcAft>
                <a:spcPts val="1100"/>
              </a:spcAft>
              <a:buFont typeface="Franklin Gothic Book" pitchFamily="34" charset="0"/>
              <a:buChar char="="/>
            </a:pPr>
            <a:r>
              <a:rPr lang="en-US" sz="3200" dirty="0">
                <a:solidFill>
                  <a:srgbClr val="FFFF00"/>
                </a:solidFill>
                <a:latin typeface="+mn-lt"/>
              </a:rPr>
              <a:t>you 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(plural)</a:t>
            </a:r>
          </a:p>
          <a:p>
            <a:pPr marL="344488" indent="-344488" algn="l">
              <a:spcAft>
                <a:spcPts val="1100"/>
              </a:spcAft>
              <a:buFont typeface="Franklin Gothic Book" pitchFamily="34" charset="0"/>
              <a:buChar char="="/>
            </a:pPr>
            <a:r>
              <a:rPr lang="en-US" sz="3200" dirty="0">
                <a:solidFill>
                  <a:srgbClr val="FFFF00"/>
                </a:solidFill>
                <a:latin typeface="+mn-lt"/>
              </a:rPr>
              <a:t>them</a:t>
            </a: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Exercise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3352800" cy="47244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ero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//</a:t>
            </a: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to, for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nema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//</a:t>
            </a: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with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nahra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//</a:t>
            </a: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before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nta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//</a:t>
            </a: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belong to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  <a:latin typeface="+mj-lt"/>
              </a:rPr>
              <a:t>Add Suffix Pronouns to the following: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1905000"/>
            <a:ext cx="4038600" cy="5276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sena//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go to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tyr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//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all of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ebolhitot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/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/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 smtClean="0">
                <a:solidFill>
                  <a:srgbClr val="FF6600"/>
                </a:solidFill>
                <a:latin typeface="+mn-lt"/>
                <a:cs typeface="+mn-cs"/>
              </a:rPr>
              <a:t>by</a:t>
            </a:r>
            <a:r>
              <a:rPr lang="en-US" sz="2700" b="1" smtClean="0">
                <a:solidFill>
                  <a:srgbClr val="FF6600"/>
                </a:solidFill>
                <a:latin typeface="+mn-lt"/>
                <a:cs typeface="+mn-cs"/>
              </a:rPr>
              <a:t>, through</a:t>
            </a:r>
            <a:endParaRPr lang="en-US" sz="2700" b="1" dirty="0">
              <a:solidFill>
                <a:srgbClr val="FF6600"/>
              </a:solidFill>
              <a:latin typeface="+mn-lt"/>
              <a:cs typeface="+mn-cs"/>
            </a:endParaRPr>
          </a:p>
          <a:p>
            <a:pPr marL="514350" lvl="1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8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qarw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//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200" b="1" dirty="0">
                <a:solidFill>
                  <a:srgbClr val="FF6600"/>
                </a:solidFill>
                <a:latin typeface="+mn-lt"/>
                <a:cs typeface="+mn-cs"/>
              </a:rPr>
              <a:t>in front of, beneath</a:t>
            </a: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Exercise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343400" cy="4724400"/>
          </a:xfrm>
        </p:spPr>
        <p:txBody>
          <a:bodyPr>
            <a:normAutofit fontScale="85000" lnSpcReduction="20000"/>
          </a:bodyPr>
          <a:lstStyle/>
          <a:p>
            <a:pPr marL="509588" lvl="1" indent="-509588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Sa `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eneh</a:t>
            </a: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 `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nte</a:t>
            </a: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ni`eneh</a:t>
            </a: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tyr</a:t>
            </a:r>
            <a:r>
              <a:rPr lang="en-US" sz="3100" dirty="0" err="1">
                <a:solidFill>
                  <a:srgbClr val="FFC000"/>
                </a:solidFill>
                <a:latin typeface="CS Avva Shenouda" pitchFamily="34" charset="0"/>
              </a:rPr>
              <a:t>ou</a:t>
            </a: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 `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amyn</a:t>
            </a:r>
            <a:endParaRPr lang="en-US" sz="3100" b="1" dirty="0">
              <a:solidFill>
                <a:srgbClr val="FFFF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Unto the age of all ages, amen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Swpi</a:t>
            </a: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nema</a:t>
            </a:r>
            <a:r>
              <a:rPr lang="en-US" sz="3100" dirty="0" err="1">
                <a:solidFill>
                  <a:srgbClr val="FFC000"/>
                </a:solidFill>
                <a:latin typeface="CS Avva Shenouda" pitchFamily="34" charset="0"/>
              </a:rPr>
              <a:t>n</a:t>
            </a: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 `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amyn</a:t>
            </a:r>
            <a:endParaRPr lang="en-US" sz="3100" b="1" dirty="0">
              <a:solidFill>
                <a:srgbClr val="FFFF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 with us, amen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en-US" sz="3100" b="1" dirty="0" err="1">
                <a:solidFill>
                  <a:srgbClr val="FFFF00"/>
                </a:solidFill>
                <a:latin typeface="CS Avva Shenouda" pitchFamily="34" charset="0"/>
              </a:rPr>
              <a:t>Pi`hmot</a:t>
            </a:r>
            <a:r>
              <a:rPr lang="en-US" sz="3100" b="1" dirty="0">
                <a:solidFill>
                  <a:srgbClr val="FFFF00"/>
                </a:solidFill>
                <a:latin typeface="CS Avva Shenouda" pitchFamily="34" charset="0"/>
              </a:rPr>
              <a:t> gar </a:t>
            </a:r>
            <a:r>
              <a:rPr lang="en-US" sz="3100" b="1" dirty="0" err="1">
                <a:solidFill>
                  <a:srgbClr val="FFFF00"/>
                </a:solidFill>
                <a:latin typeface="CS Avva Shenouda" pitchFamily="34" charset="0"/>
              </a:rPr>
              <a:t>nemw</a:t>
            </a:r>
            <a:r>
              <a:rPr lang="en-US" sz="3100" b="1" dirty="0" err="1">
                <a:solidFill>
                  <a:srgbClr val="FFC000"/>
                </a:solidFill>
                <a:latin typeface="CS Avva Shenouda" pitchFamily="34" charset="0"/>
              </a:rPr>
              <a:t>ten</a:t>
            </a:r>
            <a:endParaRPr lang="en-US" sz="3100" b="1" dirty="0">
              <a:solidFill>
                <a:srgbClr val="FFC0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Grace be with you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en-US" sz="3100" b="1" dirty="0" err="1">
                <a:solidFill>
                  <a:srgbClr val="FFFF00"/>
                </a:solidFill>
                <a:latin typeface="CS Avva Shenouda" pitchFamily="34" charset="0"/>
              </a:rPr>
              <a:t>Afwopte</a:t>
            </a:r>
            <a:r>
              <a:rPr lang="en-US" sz="3100" b="1" dirty="0" err="1">
                <a:solidFill>
                  <a:srgbClr val="FFC000"/>
                </a:solidFill>
                <a:latin typeface="CS Avva Shenouda" pitchFamily="34" charset="0"/>
              </a:rPr>
              <a:t>n</a:t>
            </a:r>
            <a:r>
              <a:rPr lang="en-US" sz="3100" b="1" dirty="0">
                <a:solidFill>
                  <a:srgbClr val="FFFF00"/>
                </a:solidFill>
                <a:latin typeface="CS Avva Shenouda" pitchFamily="34" charset="0"/>
              </a:rPr>
              <a:t> `</a:t>
            </a:r>
            <a:r>
              <a:rPr lang="en-US" sz="3100" b="1" dirty="0" err="1">
                <a:solidFill>
                  <a:srgbClr val="FFFF00"/>
                </a:solidFill>
                <a:latin typeface="CS Avva Shenouda" pitchFamily="34" charset="0"/>
              </a:rPr>
              <a:t>ero</a:t>
            </a:r>
            <a:r>
              <a:rPr lang="en-US" sz="3100" b="1" dirty="0" err="1">
                <a:solidFill>
                  <a:srgbClr val="FFC000"/>
                </a:solidFill>
                <a:latin typeface="CS Avva Shenouda" pitchFamily="34" charset="0"/>
              </a:rPr>
              <a:t>f</a:t>
            </a:r>
            <a:endParaRPr lang="en-US" sz="3100" b="1" dirty="0">
              <a:solidFill>
                <a:srgbClr val="FFC0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Accepted us to Him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u="sng" dirty="0">
                <a:solidFill>
                  <a:srgbClr val="C00000"/>
                </a:solidFill>
                <a:latin typeface="+mj-lt"/>
              </a:rPr>
              <a:t>From the Liturgy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: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200966"/>
            <a:ext cx="4267200" cy="5352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l"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5"/>
            </a:pP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]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sep`hmot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 `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ntot</a:t>
            </a:r>
            <a:r>
              <a:rPr lang="en-US" sz="2600" b="1" dirty="0" err="1">
                <a:solidFill>
                  <a:srgbClr val="FFC0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k</a:t>
            </a:r>
            <a:endParaRPr lang="en-US" sz="2600" b="1" dirty="0">
              <a:solidFill>
                <a:srgbClr val="FFC000"/>
              </a:solidFill>
              <a:effectLst>
                <a:outerShdw blurRad="101600" dist="63500" dir="2700000" algn="tl" rotWithShape="0">
                  <a:prstClr val="black">
                    <a:alpha val="75000"/>
                  </a:prstClr>
                </a:outerShdw>
              </a:effectLst>
              <a:latin typeface="CS Avva Shenouda" panose="020B7200000000000000" pitchFamily="34" charset="0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rPr>
              <a:t>I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rPr>
              <a:t>thank You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6"/>
            </a:pP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`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nte</a:t>
            </a:r>
            <a:r>
              <a:rPr lang="en-US" sz="2600" b="1" dirty="0" err="1">
                <a:solidFill>
                  <a:srgbClr val="FFC0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f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senhyt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qaro</a:t>
            </a:r>
            <a:r>
              <a:rPr lang="en-US" sz="2600" b="1" dirty="0" err="1">
                <a:solidFill>
                  <a:srgbClr val="FFC0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n</a:t>
            </a:r>
            <a:endParaRPr lang="en-US" sz="2600" b="1" dirty="0">
              <a:solidFill>
                <a:srgbClr val="FFC000"/>
              </a:solidFill>
              <a:effectLst>
                <a:outerShdw blurRad="101600" dist="63500" dir="2700000" algn="tl" rotWithShape="0">
                  <a:prstClr val="black">
                    <a:alpha val="75000"/>
                  </a:prstClr>
                </a:outerShdw>
              </a:effectLst>
              <a:latin typeface="CS Avva Shenouda" panose="020B7200000000000000" pitchFamily="34" charset="0"/>
            </a:endParaRPr>
          </a:p>
          <a:p>
            <a:pPr marL="758952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rPr>
              <a:t>He may have compassion on us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7"/>
            </a:pP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`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alit</a:t>
            </a:r>
            <a:r>
              <a:rPr lang="en-US" sz="2600" b="1" dirty="0" err="1">
                <a:solidFill>
                  <a:srgbClr val="FFC0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ou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 `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ebolharo</a:t>
            </a:r>
            <a:r>
              <a:rPr lang="en-US" sz="2600" b="1" dirty="0" err="1">
                <a:solidFill>
                  <a:srgbClr val="FFC0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n</a:t>
            </a:r>
            <a:endParaRPr lang="en-US" sz="2600" b="1" dirty="0">
              <a:solidFill>
                <a:srgbClr val="FFC000"/>
              </a:solidFill>
              <a:effectLst>
                <a:outerShdw blurRad="101600" dist="63500" dir="2700000" algn="tl" rotWithShape="0">
                  <a:prstClr val="black">
                    <a:alpha val="75000"/>
                  </a:prstClr>
                </a:outerShdw>
              </a:effectLst>
              <a:latin typeface="CS Avva Shenouda" panose="020B7200000000000000" pitchFamily="34" charset="0"/>
            </a:endParaRPr>
          </a:p>
          <a:p>
            <a:pPr marL="758952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rPr>
              <a:t>Take them away from us</a:t>
            </a:r>
          </a:p>
          <a:p>
            <a:pPr marL="514350" lvl="1" indent="-5143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8"/>
            </a:pP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Arite</a:t>
            </a:r>
            <a:r>
              <a:rPr lang="en-US" sz="2600" b="1" dirty="0" err="1">
                <a:solidFill>
                  <a:srgbClr val="FFC0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n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 `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nem`psa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 `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njo</a:t>
            </a:r>
            <a:r>
              <a:rPr lang="en-US" sz="2600" b="1" dirty="0" err="1">
                <a:solidFill>
                  <a:srgbClr val="FFC0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CS Avva Shenouda" panose="020B7200000000000000" pitchFamily="34" charset="0"/>
              </a:rPr>
              <a:t>c</a:t>
            </a:r>
            <a:endParaRPr lang="en-US" sz="2600" b="1" dirty="0">
              <a:solidFill>
                <a:srgbClr val="FFC000"/>
              </a:solidFill>
              <a:effectLst>
                <a:outerShdw blurRad="101600" dist="63500" dir="2700000" algn="tl" rotWithShape="0">
                  <a:prstClr val="black">
                    <a:alpha val="75000"/>
                  </a:prstClr>
                </a:outerShdw>
              </a:effectLst>
              <a:latin typeface="CS Avva Shenouda" panose="020B7200000000000000" pitchFamily="34" charset="0"/>
            </a:endParaRPr>
          </a:p>
          <a:p>
            <a:pPr marL="758952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rPr>
              <a:t>Make us worthy to pray (say) 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{5CD81CE2-6974-194C-9725-2D956C0D1648}tf10001062</Template>
  <TotalTime>4207</TotalTime>
  <Words>389</Words>
  <Application>Microsoft Macintosh PowerPoint</Application>
  <PresentationFormat>On-screen Show (4:3)</PresentationFormat>
  <Paragraphs>123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   Coptic Lesson 21  Suffix Pronouns</vt:lpstr>
      <vt:lpstr>Coptic Alphabets</vt:lpstr>
      <vt:lpstr>Review Questions</vt:lpstr>
      <vt:lpstr>Rule for the Theeta :</vt:lpstr>
      <vt:lpstr>Vocabulary List</vt:lpstr>
      <vt:lpstr>Beginner Vocabulary Review</vt:lpstr>
      <vt:lpstr>Suffix Pronouns</vt:lpstr>
      <vt:lpstr>Exercise (Part 1)</vt:lpstr>
      <vt:lpstr>Exercise (Part 2)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604</cp:revision>
  <dcterms:created xsi:type="dcterms:W3CDTF">2014-03-29T18:43:12Z</dcterms:created>
  <dcterms:modified xsi:type="dcterms:W3CDTF">2023-03-23T19:07:42Z</dcterms:modified>
</cp:coreProperties>
</file>